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0" r:id="rId2"/>
    <p:sldId id="261" r:id="rId3"/>
    <p:sldId id="263" r:id="rId4"/>
    <p:sldId id="264" r:id="rId5"/>
    <p:sldId id="265" r:id="rId6"/>
    <p:sldId id="266" r:id="rId7"/>
    <p:sldId id="277" r:id="rId8"/>
    <p:sldId id="279" r:id="rId9"/>
    <p:sldId id="280" r:id="rId10"/>
    <p:sldId id="281" r:id="rId11"/>
    <p:sldId id="282" r:id="rId12"/>
    <p:sldId id="267" r:id="rId13"/>
    <p:sldId id="316" r:id="rId14"/>
    <p:sldId id="268" r:id="rId15"/>
    <p:sldId id="269" r:id="rId16"/>
    <p:sldId id="270" r:id="rId17"/>
    <p:sldId id="284" r:id="rId18"/>
    <p:sldId id="285" r:id="rId19"/>
    <p:sldId id="286" r:id="rId20"/>
    <p:sldId id="287" r:id="rId21"/>
    <p:sldId id="288" r:id="rId22"/>
    <p:sldId id="28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6" r:id="rId37"/>
    <p:sldId id="308" r:id="rId38"/>
    <p:sldId id="309" r:id="rId39"/>
    <p:sldId id="310" r:id="rId40"/>
    <p:sldId id="315" r:id="rId41"/>
    <p:sldId id="31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08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3070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8D81E5-A96F-4021-B276-47211DCEC13C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0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Somce</a:t>
            </a:r>
            <a:r>
              <a:rPr lang="en-US" dirty="0"/>
              <a:t>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2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4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5C9CD-07D9-4630-9B54-B53811565B7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5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9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6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6DCDCD6-6A46-40D1-8CE6-04A774BEF44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4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288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0FA51B-61C6-4377-A8A1-CC9D56C8CE1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6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7C946-E977-8549-A774-AA336D5D5CDC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0238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7C946-E977-8549-A774-AA336D5D5CDC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536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7C946-E977-8549-A774-AA336D5D5CDC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0583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2F723B-737E-4BEF-AEE3-467158BF852E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_API/WebGL_model_view_projection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sfiddle.net/2x03hdc8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Projection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08D0-D465-4809-8345-BE94EBD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 and View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5983-5A96-4E47-9CF8-AF3F97E2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259" y="1825625"/>
            <a:ext cx="6793606" cy="1889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View is looking down Z+</a:t>
            </a:r>
          </a:p>
          <a:p>
            <a:pPr marL="0" indent="0">
              <a:buNone/>
            </a:pPr>
            <a:r>
              <a:rPr lang="en-US" dirty="0"/>
              <a:t>Eyepoint is effectively at (0,0,-1)</a:t>
            </a:r>
          </a:p>
          <a:p>
            <a:pPr marL="0" indent="0">
              <a:buNone/>
            </a:pPr>
            <a:r>
              <a:rPr lang="en-US" dirty="0"/>
              <a:t>This is a left-handed coordinate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E1D1A6-54BC-408B-A7A5-7170A0054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0" y="1943894"/>
            <a:ext cx="4762500" cy="4114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71443-CAD6-46FF-87F0-ECDEB0F41902}"/>
              </a:ext>
            </a:extLst>
          </p:cNvPr>
          <p:cNvSpPr txBox="1"/>
          <p:nvPr/>
        </p:nvSpPr>
        <p:spPr>
          <a:xfrm>
            <a:off x="296214" y="4237149"/>
            <a:ext cx="6671256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is a little-known fact….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People often learn to use </a:t>
            </a:r>
            <a:r>
              <a:rPr lang="en-US" dirty="0" err="1">
                <a:latin typeface="Comic Sans MS" panose="030F0702030302020204" pitchFamily="66" charset="0"/>
              </a:rPr>
              <a:t>WebGL</a:t>
            </a:r>
            <a:r>
              <a:rPr lang="en-US" dirty="0">
                <a:latin typeface="Comic Sans MS" panose="030F0702030302020204" pitchFamily="66" charset="0"/>
              </a:rPr>
              <a:t> without ever learning this.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We’ll see why in a few slides</a:t>
            </a:r>
          </a:p>
        </p:txBody>
      </p:sp>
    </p:spTree>
    <p:extLst>
      <p:ext uri="{BB962C8B-B14F-4D97-AF65-F5344CB8AC3E}">
        <p14:creationId xmlns:p14="http://schemas.microsoft.com/office/powerpoint/2010/main" val="288248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3BC-06A7-4F2F-AFF1-C70E74AB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Style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A147E-C0A0-497B-930E-5B92906156D0}"/>
              </a:ext>
            </a:extLst>
          </p:cNvPr>
          <p:cNvSpPr txBox="1"/>
          <p:nvPr/>
        </p:nvSpPr>
        <p:spPr>
          <a:xfrm>
            <a:off x="84082" y="5186856"/>
            <a:ext cx="116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/OpenGL convention is to assume a right-handed world coordinate system </a:t>
            </a:r>
          </a:p>
          <a:p>
            <a:endParaRPr lang="en-US" sz="2400" dirty="0">
              <a:latin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</a:rPr>
              <a:t>The </a:t>
            </a:r>
            <a:r>
              <a:rPr lang="en-US" sz="2400" b="1" i="1" dirty="0">
                <a:latin typeface="Lato" panose="020F0502020204030203" pitchFamily="34" charset="0"/>
              </a:rPr>
              <a:t>ortho</a:t>
            </a:r>
            <a:r>
              <a:rPr lang="en-US" sz="2400" dirty="0">
                <a:latin typeface="Lato" panose="020F0502020204030203" pitchFamily="34" charset="0"/>
              </a:rPr>
              <a:t> matrix is used to flip this coordinate system by scaling Z by -1 </a:t>
            </a:r>
          </a:p>
          <a:p>
            <a:r>
              <a:rPr lang="en-US" sz="2400" dirty="0">
                <a:latin typeface="Lato" panose="020F0502020204030203" pitchFamily="34" charset="0"/>
              </a:rPr>
              <a:t>It then matches </a:t>
            </a:r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 clip space</a:t>
            </a:r>
          </a:p>
        </p:txBody>
      </p:sp>
      <p:pic>
        <p:nvPicPr>
          <p:cNvPr id="49154" name="Picture 2" descr="Illustration of the left-handed and right-handed Cartesian coordinate systems">
            <a:extLst>
              <a:ext uri="{FF2B5EF4-FFF2-40B4-BE49-F238E27FC236}">
                <a16:creationId xmlns:a16="http://schemas.microsoft.com/office/drawing/2014/main" id="{3396A042-23E2-49D6-941C-354985D1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58" y="1906642"/>
            <a:ext cx="3429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E163F-E576-4BAD-B35A-9DBB972E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6" y="1690690"/>
            <a:ext cx="3537017" cy="30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More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Secrets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7" y="1851041"/>
            <a:ext cx="3327539" cy="124599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47352" y="3762054"/>
            <a:ext cx="9749923" cy="2276625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WebGL</a:t>
            </a: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 only performs an orthogonal projection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Everything is projected to the z=0 plane in the normalized view volume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But you can distort your geometry to achieve a perspective projection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The projection occurs when the geometry is in clip space (NDC)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Even then, depth information is kept around to do hidden surface removal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Depth information means transformed z coordinates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77501" y="1407561"/>
            <a:ext cx="4519772" cy="2354493"/>
            <a:chOff x="381000" y="1752600"/>
            <a:chExt cx="8382000" cy="4495800"/>
          </a:xfrm>
        </p:grpSpPr>
        <p:sp>
          <p:nvSpPr>
            <p:cNvPr id="8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6700" y="3619500"/>
              <a:ext cx="2667000" cy="2438400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810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1524000" y="1752600"/>
              <a:ext cx="1295400" cy="1295400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8194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1295400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400" y="3352800"/>
              <a:ext cx="16764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800" y="3352800"/>
              <a:ext cx="1371600" cy="1295400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3000"/>
              <a:ext cx="1447800" cy="1295400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16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Viewport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5867400" y="3352800"/>
              <a:ext cx="13716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30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21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300" y="2019300"/>
                <a:ext cx="2667000" cy="2438400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6448421" y="2096868"/>
                <a:ext cx="1466964" cy="705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7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56AB-3312-4BB6-AE5F-9B6ED7E8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Projection Matrices?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CC4F6-19D2-4BF7-BF55-307A5A08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14" y="3559175"/>
            <a:ext cx="11769754" cy="4351338"/>
          </a:xfrm>
        </p:spPr>
        <p:txBody>
          <a:bodyPr/>
          <a:lstStyle/>
          <a:p>
            <a:r>
              <a:rPr lang="en-US" dirty="0"/>
              <a:t>After the view transformation the situation is:</a:t>
            </a:r>
          </a:p>
          <a:p>
            <a:pPr lvl="1"/>
            <a:r>
              <a:rPr lang="en-US" dirty="0"/>
              <a:t>The eye is at (0,0,0)</a:t>
            </a:r>
          </a:p>
          <a:p>
            <a:pPr lvl="1"/>
            <a:r>
              <a:rPr lang="en-US" dirty="0"/>
              <a:t>The eye is looking down the –Z axis (in WebGL)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define a view volume in view coordinates</a:t>
            </a:r>
          </a:p>
          <a:p>
            <a:pPr lvl="1"/>
            <a:r>
              <a:rPr lang="en-US" dirty="0"/>
              <a:t>This determines what will be visible when we render</a:t>
            </a:r>
          </a:p>
          <a:p>
            <a:r>
              <a:rPr lang="en-US" dirty="0"/>
              <a:t>A projection matrix maps our view volume into the canonical view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01A14-8F75-4FAD-AF5D-B7130603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1331667"/>
            <a:ext cx="6743701" cy="20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115"/>
          <p:cNvSpPr/>
          <p:nvPr/>
        </p:nvSpPr>
        <p:spPr bwMode="auto">
          <a:xfrm>
            <a:off x="8156575" y="987426"/>
            <a:ext cx="1828800" cy="1535113"/>
          </a:xfrm>
          <a:custGeom>
            <a:avLst/>
            <a:gdLst>
              <a:gd name="connsiteX0" fmla="*/ 10510 w 1828800"/>
              <a:gd name="connsiteY0" fmla="*/ 0 h 1534511"/>
              <a:gd name="connsiteX1" fmla="*/ 0 w 1828800"/>
              <a:gd name="connsiteY1" fmla="*/ 1082566 h 1534511"/>
              <a:gd name="connsiteX2" fmla="*/ 441434 w 1828800"/>
              <a:gd name="connsiteY2" fmla="*/ 1513490 h 1534511"/>
              <a:gd name="connsiteX3" fmla="*/ 1818289 w 1828800"/>
              <a:gd name="connsiteY3" fmla="*/ 1534511 h 1534511"/>
              <a:gd name="connsiteX4" fmla="*/ 1828800 w 1828800"/>
              <a:gd name="connsiteY4" fmla="*/ 441435 h 1534511"/>
              <a:gd name="connsiteX5" fmla="*/ 1366344 w 1828800"/>
              <a:gd name="connsiteY5" fmla="*/ 10511 h 1534511"/>
              <a:gd name="connsiteX6" fmla="*/ 10510 w 1828800"/>
              <a:gd name="connsiteY6" fmla="*/ 0 h 15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534511">
                <a:moveTo>
                  <a:pt x="10510" y="0"/>
                </a:moveTo>
                <a:lnTo>
                  <a:pt x="0" y="1082566"/>
                </a:lnTo>
                <a:lnTo>
                  <a:pt x="441434" y="1513490"/>
                </a:lnTo>
                <a:lnTo>
                  <a:pt x="1818289" y="1534511"/>
                </a:lnTo>
                <a:lnTo>
                  <a:pt x="1828800" y="441435"/>
                </a:lnTo>
                <a:lnTo>
                  <a:pt x="1366344" y="10511"/>
                </a:lnTo>
                <a:lnTo>
                  <a:pt x="1051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4953000" cy="990600"/>
          </a:xfrm>
        </p:spPr>
        <p:txBody>
          <a:bodyPr>
            <a:noAutofit/>
          </a:bodyPr>
          <a:lstStyle/>
          <a:p>
            <a:r>
              <a:rPr lang="en-US" sz="2400" dirty="0"/>
              <a:t>Orthographic Projection</a:t>
            </a:r>
          </a:p>
        </p:txBody>
      </p:sp>
      <p:sp>
        <p:nvSpPr>
          <p:cNvPr id="2053" name="Content Placeholder 51"/>
          <p:cNvSpPr>
            <a:spLocks noGrp="1"/>
          </p:cNvSpPr>
          <p:nvPr>
            <p:ph idx="1"/>
          </p:nvPr>
        </p:nvSpPr>
        <p:spPr>
          <a:xfrm>
            <a:off x="182440" y="1328739"/>
            <a:ext cx="7528175" cy="5257800"/>
          </a:xfrm>
        </p:spPr>
        <p:txBody>
          <a:bodyPr/>
          <a:lstStyle/>
          <a:p>
            <a:r>
              <a:rPr lang="en-US" sz="1800" dirty="0"/>
              <a:t>Foreshortens</a:t>
            </a:r>
          </a:p>
          <a:p>
            <a:r>
              <a:rPr lang="en-US" sz="1800" dirty="0"/>
              <a:t>No change in size by depth</a:t>
            </a:r>
          </a:p>
          <a:p>
            <a:r>
              <a:rPr lang="en-US" sz="1800" dirty="0"/>
              <a:t>Classic Orthographic Projection matrix simply zeros the z- coordinate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mat4.ortho(</a:t>
            </a:r>
            <a:r>
              <a:rPr lang="en-US" sz="1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out,left,right,bottom,top,near,far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054" name="Straight Arrow Connector 4"/>
          <p:cNvCxnSpPr>
            <a:cxnSpLocks noChangeShapeType="1"/>
          </p:cNvCxnSpPr>
          <p:nvPr/>
        </p:nvCxnSpPr>
        <p:spPr bwMode="auto">
          <a:xfrm rot="10800000">
            <a:off x="7086600" y="1828800"/>
            <a:ext cx="9144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5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7429500" y="12573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6" name="Straight Arrow Connector 6"/>
          <p:cNvCxnSpPr>
            <a:cxnSpLocks noChangeShapeType="1"/>
          </p:cNvCxnSpPr>
          <p:nvPr/>
        </p:nvCxnSpPr>
        <p:spPr bwMode="auto">
          <a:xfrm rot="16200000" flipH="1">
            <a:off x="7543800" y="18288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8153400" y="9906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0" name="Straight Connector 11"/>
          <p:cNvCxnSpPr>
            <a:cxnSpLocks noChangeShapeType="1"/>
          </p:cNvCxnSpPr>
          <p:nvPr/>
        </p:nvCxnSpPr>
        <p:spPr bwMode="auto">
          <a:xfrm rot="16200000" flipH="1">
            <a:off x="81534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12"/>
          <p:cNvCxnSpPr>
            <a:cxnSpLocks noChangeShapeType="1"/>
          </p:cNvCxnSpPr>
          <p:nvPr/>
        </p:nvCxnSpPr>
        <p:spPr bwMode="auto">
          <a:xfrm rot="16200000" flipH="1">
            <a:off x="95250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13"/>
          <p:cNvCxnSpPr>
            <a:cxnSpLocks noChangeShapeType="1"/>
          </p:cNvCxnSpPr>
          <p:nvPr/>
        </p:nvCxnSpPr>
        <p:spPr bwMode="auto">
          <a:xfrm rot="16200000" flipH="1">
            <a:off x="95250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3" name="Straight Connector 14"/>
          <p:cNvCxnSpPr>
            <a:cxnSpLocks noChangeShapeType="1"/>
          </p:cNvCxnSpPr>
          <p:nvPr/>
        </p:nvCxnSpPr>
        <p:spPr bwMode="auto">
          <a:xfrm rot="16200000" flipH="1">
            <a:off x="81534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064" name="Picture 40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326" y="4090988"/>
            <a:ext cx="194627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Down Arrow 45"/>
          <p:cNvSpPr/>
          <p:nvPr/>
        </p:nvSpPr>
        <p:spPr bwMode="auto">
          <a:xfrm>
            <a:off x="7924800" y="3124200"/>
            <a:ext cx="2286000" cy="533400"/>
          </a:xfrm>
          <a:prstGeom prst="downArrow">
            <a:avLst>
              <a:gd name="adj1" fmla="val 77586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400" dirty="0">
                <a:latin typeface="Times New Roman" pitchFamily="18" charset="0"/>
              </a:rPr>
              <a:t>Ortho</a:t>
            </a:r>
          </a:p>
        </p:txBody>
      </p:sp>
      <p:sp>
        <p:nvSpPr>
          <p:cNvPr id="2066" name="TextBox 46"/>
          <p:cNvSpPr txBox="1">
            <a:spLocks noChangeArrowheads="1"/>
          </p:cNvSpPr>
          <p:nvPr/>
        </p:nvSpPr>
        <p:spPr bwMode="auto">
          <a:xfrm>
            <a:off x="8001000" y="2743200"/>
            <a:ext cx="2139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Viewing Coordinates</a:t>
            </a:r>
          </a:p>
        </p:txBody>
      </p:sp>
      <p:sp>
        <p:nvSpPr>
          <p:cNvPr id="2067" name="TextBox 47"/>
          <p:cNvSpPr txBox="1">
            <a:spLocks noChangeArrowheads="1"/>
          </p:cNvSpPr>
          <p:nvPr/>
        </p:nvSpPr>
        <p:spPr bwMode="auto">
          <a:xfrm>
            <a:off x="8226426" y="3657600"/>
            <a:ext cx="17557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Clip Coordinates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>
            <p:extLst/>
          </p:nvPr>
        </p:nvGraphicFramePr>
        <p:xfrm>
          <a:off x="1176336" y="2665413"/>
          <a:ext cx="48323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5" imgW="4838400" imgH="1473120" progId="Equation.3">
                  <p:embed/>
                </p:oleObj>
              </mc:Choice>
              <mc:Fallback>
                <p:oleObj name="Equation" r:id="rId5" imgW="4838400" imgH="1473120" progId="Equation.3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6" y="2665413"/>
                        <a:ext cx="483235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71" name="Straight Arrow Connector 62"/>
          <p:cNvCxnSpPr>
            <a:cxnSpLocks noChangeShapeType="1"/>
          </p:cNvCxnSpPr>
          <p:nvPr/>
        </p:nvCxnSpPr>
        <p:spPr bwMode="auto">
          <a:xfrm rot="5400000" flipH="1" flipV="1">
            <a:off x="6972300" y="11811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2" name="Straight Arrow Connector 63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3" name="Straight Arrow Connector 64"/>
          <p:cNvCxnSpPr>
            <a:cxnSpLocks noChangeShapeType="1"/>
          </p:cNvCxnSpPr>
          <p:nvPr/>
        </p:nvCxnSpPr>
        <p:spPr bwMode="auto">
          <a:xfrm rot="5400000" flipH="1" flipV="1">
            <a:off x="7351713" y="1562101"/>
            <a:ext cx="3825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4" name="Straight Arrow Connector 65"/>
          <p:cNvCxnSpPr>
            <a:cxnSpLocks noChangeShapeType="1"/>
          </p:cNvCxnSpPr>
          <p:nvPr/>
        </p:nvCxnSpPr>
        <p:spPr bwMode="auto">
          <a:xfrm rot="10800000">
            <a:off x="7239000" y="1751014"/>
            <a:ext cx="11430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75" name="TextBox 67"/>
          <p:cNvSpPr txBox="1">
            <a:spLocks noChangeArrowheads="1"/>
          </p:cNvSpPr>
          <p:nvPr/>
        </p:nvSpPr>
        <p:spPr bwMode="auto">
          <a:xfrm>
            <a:off x="7713664" y="18399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2076" name="TextBox 68"/>
          <p:cNvSpPr txBox="1">
            <a:spLocks noChangeArrowheads="1"/>
          </p:cNvSpPr>
          <p:nvPr/>
        </p:nvSpPr>
        <p:spPr bwMode="auto">
          <a:xfrm>
            <a:off x="7408864" y="10017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2077" name="TextBox 69"/>
          <p:cNvSpPr txBox="1">
            <a:spLocks noChangeArrowheads="1"/>
          </p:cNvSpPr>
          <p:nvPr/>
        </p:nvSpPr>
        <p:spPr bwMode="auto">
          <a:xfrm>
            <a:off x="6964364" y="1524000"/>
            <a:ext cx="274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cxnSp>
        <p:nvCxnSpPr>
          <p:cNvPr id="2078" name="Straight Arrow Connector 70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2286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9" name="Straight Connector 74"/>
          <p:cNvCxnSpPr>
            <a:cxnSpLocks noChangeShapeType="1"/>
          </p:cNvCxnSpPr>
          <p:nvPr/>
        </p:nvCxnSpPr>
        <p:spPr bwMode="auto">
          <a:xfrm>
            <a:off x="8382000" y="17526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pic>
        <p:nvPicPr>
          <p:cNvPr id="2080" name="Picture 75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1524000"/>
            <a:ext cx="42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4" name="TextBox 82"/>
          <p:cNvSpPr txBox="1">
            <a:spLocks noChangeArrowheads="1"/>
          </p:cNvSpPr>
          <p:nvPr/>
        </p:nvSpPr>
        <p:spPr bwMode="auto">
          <a:xfrm>
            <a:off x="8763001" y="344488"/>
            <a:ext cx="898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Volume</a:t>
            </a:r>
          </a:p>
        </p:txBody>
      </p:sp>
      <p:grpSp>
        <p:nvGrpSpPr>
          <p:cNvPr id="2085" name="Group 75"/>
          <p:cNvGrpSpPr>
            <a:grpSpLocks/>
          </p:cNvGrpSpPr>
          <p:nvPr/>
        </p:nvGrpSpPr>
        <p:grpSpPr bwMode="auto">
          <a:xfrm flipH="1">
            <a:off x="7394576" y="1676400"/>
            <a:ext cx="347663" cy="173038"/>
            <a:chOff x="2976" y="2897"/>
            <a:chExt cx="702" cy="359"/>
          </a:xfrm>
        </p:grpSpPr>
        <p:sp>
          <p:nvSpPr>
            <p:cNvPr id="209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2086" name="Straight Arrow Connector 111"/>
          <p:cNvCxnSpPr>
            <a:cxnSpLocks noChangeShapeType="1"/>
          </p:cNvCxnSpPr>
          <p:nvPr/>
        </p:nvCxnSpPr>
        <p:spPr bwMode="auto">
          <a:xfrm>
            <a:off x="9829800" y="1752600"/>
            <a:ext cx="457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87" name="TextBox 112"/>
          <p:cNvSpPr txBox="1">
            <a:spLocks noChangeArrowheads="1"/>
          </p:cNvSpPr>
          <p:nvPr/>
        </p:nvSpPr>
        <p:spPr bwMode="auto">
          <a:xfrm>
            <a:off x="10240964" y="1458914"/>
            <a:ext cx="350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sp>
        <p:nvSpPr>
          <p:cNvPr id="2088" name="TextBox 113"/>
          <p:cNvSpPr txBox="1">
            <a:spLocks noChangeArrowheads="1"/>
          </p:cNvSpPr>
          <p:nvPr/>
        </p:nvSpPr>
        <p:spPr bwMode="auto">
          <a:xfrm>
            <a:off x="7685088" y="682626"/>
            <a:ext cx="12303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(left,top,-near)</a:t>
            </a:r>
          </a:p>
        </p:txBody>
      </p:sp>
      <p:sp>
        <p:nvSpPr>
          <p:cNvPr id="2089" name="TextBox 114"/>
          <p:cNvSpPr txBox="1">
            <a:spLocks noChangeArrowheads="1"/>
          </p:cNvSpPr>
          <p:nvPr/>
        </p:nvSpPr>
        <p:spPr bwMode="auto">
          <a:xfrm>
            <a:off x="9144001" y="2511426"/>
            <a:ext cx="1497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(right,bottom,-far)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16" y="4769509"/>
                <a:ext cx="2807698" cy="19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16" y="4769509"/>
                <a:ext cx="2807698" cy="1937710"/>
              </a:xfrm>
              <a:prstGeom prst="rect">
                <a:avLst/>
              </a:prstGeom>
              <a:blipFill>
                <a:blip r:embed="rId7"/>
                <a:stretch>
                  <a:fillRect r="-1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8F78E5-4A25-4B86-AF6C-E2C7EC27B130}"/>
              </a:ext>
            </a:extLst>
          </p:cNvPr>
          <p:cNvSpPr txBox="1"/>
          <p:nvPr/>
        </p:nvSpPr>
        <p:spPr>
          <a:xfrm>
            <a:off x="4964605" y="5022761"/>
            <a:ext cx="251763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Does the ortho matrix perform a projection?</a:t>
            </a:r>
          </a:p>
        </p:txBody>
      </p:sp>
    </p:spTree>
    <p:extLst>
      <p:ext uri="{BB962C8B-B14F-4D97-AF65-F5344CB8AC3E}">
        <p14:creationId xmlns:p14="http://schemas.microsoft.com/office/powerpoint/2010/main" val="2445828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GLMatrix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matrix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45997" y="1493737"/>
            <a:ext cx="8348733" cy="1534646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left,right,bottom,top,near,far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93184" y="2194675"/>
            <a:ext cx="4449650" cy="3871274"/>
          </a:xfrm>
        </p:spPr>
        <p:txBody>
          <a:bodyPr/>
          <a:lstStyle/>
          <a:p>
            <a:r>
              <a:rPr lang="en-US" sz="2000" b="1" dirty="0"/>
              <a:t>near</a:t>
            </a:r>
            <a:r>
              <a:rPr lang="en-US" dirty="0"/>
              <a:t> and </a:t>
            </a:r>
            <a:r>
              <a:rPr lang="en-US" sz="2000" b="1" dirty="0"/>
              <a:t>far</a:t>
            </a:r>
            <a:r>
              <a:rPr lang="en-US" dirty="0"/>
              <a:t>  </a:t>
            </a:r>
            <a:r>
              <a:rPr lang="en-US" b="1" dirty="0"/>
              <a:t>are distances down the –z axis from origin</a:t>
            </a:r>
          </a:p>
          <a:p>
            <a:r>
              <a:rPr lang="en-US" dirty="0" err="1"/>
              <a:t>l,r,b,t</a:t>
            </a:r>
            <a:r>
              <a:rPr lang="en-US" dirty="0"/>
              <a:t> are coordinates of the bounding planes</a:t>
            </a:r>
          </a:p>
          <a:p>
            <a:r>
              <a:rPr lang="en-US" dirty="0"/>
              <a:t>what does the matrix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57" y="2067060"/>
            <a:ext cx="6963255" cy="44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>
                <a:latin typeface="Arial" charset="0"/>
                <a:ea typeface="ＭＳ Ｐゴシック" charset="0"/>
                <a:cs typeface="ＭＳ Ｐゴシック" charset="0"/>
              </a:rPr>
              <a:t>GLMatrix </a:t>
            </a:r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matrix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94482" y="1557171"/>
            <a:ext cx="8348733" cy="153464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left,right,bottom,top,near,far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73487" y="2163652"/>
            <a:ext cx="6020874" cy="4836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Imagine the eye is at (0,0,0)</a:t>
            </a:r>
            <a:br>
              <a:rPr lang="en-US" dirty="0"/>
            </a:br>
            <a:r>
              <a:rPr lang="en-US" dirty="0"/>
              <a:t>We look down the –z axis</a:t>
            </a:r>
          </a:p>
          <a:p>
            <a:pPr marL="0" indent="0">
              <a:buNone/>
            </a:pPr>
            <a:r>
              <a:rPr lang="en-US" dirty="0"/>
              <a:t>The view volume is:</a:t>
            </a:r>
            <a:br>
              <a:rPr lang="en-US" dirty="0"/>
            </a:br>
            <a:r>
              <a:rPr lang="en-US" dirty="0"/>
              <a:t> [left, right]      =[-1, 1]</a:t>
            </a:r>
            <a:br>
              <a:rPr lang="en-US" dirty="0"/>
            </a:br>
            <a:r>
              <a:rPr lang="en-US" dirty="0"/>
              <a:t> [bottom, top]=[-1, 1]</a:t>
            </a:r>
          </a:p>
          <a:p>
            <a:pPr marL="0" indent="0">
              <a:buNone/>
            </a:pPr>
            <a:r>
              <a:rPr lang="en-US" dirty="0"/>
              <a:t>near =0</a:t>
            </a:r>
          </a:p>
          <a:p>
            <a:pPr marL="0" indent="0">
              <a:buNone/>
            </a:pPr>
            <a:r>
              <a:rPr lang="en-US" dirty="0"/>
              <a:t>far     =2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does the matrix look like?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52" y="2556456"/>
            <a:ext cx="5999684" cy="38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>
                <a:latin typeface="Arial" charset="0"/>
                <a:ea typeface="ＭＳ Ｐゴシック" charset="0"/>
                <a:cs typeface="ＭＳ Ｐゴシック" charset="0"/>
              </a:rPr>
              <a:t>GLMatrix </a:t>
            </a:r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matrix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94482" y="1557171"/>
            <a:ext cx="8348733" cy="153464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left,right,bottom,top,near,far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73487" y="2163652"/>
            <a:ext cx="6020874" cy="4836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Imagine the eye is at (0,0,0)</a:t>
            </a:r>
            <a:br>
              <a:rPr lang="en-US" dirty="0"/>
            </a:br>
            <a:r>
              <a:rPr lang="en-US" dirty="0"/>
              <a:t>We look down the –z axis</a:t>
            </a:r>
          </a:p>
          <a:p>
            <a:pPr marL="0" indent="0">
              <a:buNone/>
            </a:pPr>
            <a:r>
              <a:rPr lang="en-US" dirty="0"/>
              <a:t>The view volume is:</a:t>
            </a:r>
            <a:br>
              <a:rPr lang="en-US" dirty="0"/>
            </a:br>
            <a:r>
              <a:rPr lang="en-US" dirty="0"/>
              <a:t> [left, right]      =[-1, 1]</a:t>
            </a:r>
            <a:br>
              <a:rPr lang="en-US" dirty="0"/>
            </a:br>
            <a:r>
              <a:rPr lang="en-US" dirty="0"/>
              <a:t> [bottom, top]=[-1, 1]</a:t>
            </a:r>
          </a:p>
          <a:p>
            <a:pPr marL="0" indent="0">
              <a:buNone/>
            </a:pPr>
            <a:r>
              <a:rPr lang="en-US" dirty="0"/>
              <a:t>near =0</a:t>
            </a:r>
          </a:p>
          <a:p>
            <a:pPr marL="0" indent="0">
              <a:buNone/>
            </a:pPr>
            <a:r>
              <a:rPr lang="en-US" dirty="0"/>
              <a:t>far     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81C91-2DD6-4419-89DD-3CEA93CC8C07}"/>
                  </a:ext>
                </a:extLst>
              </p:cNvPr>
              <p:cNvSpPr txBox="1"/>
              <p:nvPr/>
            </p:nvSpPr>
            <p:spPr>
              <a:xfrm>
                <a:off x="5425225" y="3054543"/>
                <a:ext cx="4517265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81C91-2DD6-4419-89DD-3CEA93CC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25" y="3054543"/>
                <a:ext cx="4517265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2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24001" y="464633"/>
            <a:ext cx="4865254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1581871" y="1544983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21424" y="4415635"/>
            <a:ext cx="4724400" cy="1908848"/>
            <a:chOff x="685800" y="2971800"/>
            <a:chExt cx="7543800" cy="3048000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990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276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562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1143000" y="4437063"/>
              <a:ext cx="1600200" cy="5921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29718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48006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66294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762000" y="3846513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9" name="Oval 15"/>
            <p:cNvSpPr>
              <a:spLocks noChangeArrowheads="1"/>
            </p:cNvSpPr>
            <p:nvPr/>
          </p:nvSpPr>
          <p:spPr bwMode="auto">
            <a:xfrm>
              <a:off x="2209800" y="3810000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3657600" y="3787775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1" name="Oval 17"/>
            <p:cNvSpPr>
              <a:spLocks noChangeArrowheads="1"/>
            </p:cNvSpPr>
            <p:nvPr/>
          </p:nvSpPr>
          <p:spPr bwMode="auto">
            <a:xfrm>
              <a:off x="5105400" y="3787775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2" name="Oval 18"/>
            <p:cNvSpPr>
              <a:spLocks noChangeArrowheads="1"/>
            </p:cNvSpPr>
            <p:nvPr/>
          </p:nvSpPr>
          <p:spPr bwMode="auto">
            <a:xfrm>
              <a:off x="6553200" y="3810000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1066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4" name="Oval 20"/>
            <p:cNvSpPr>
              <a:spLocks noChangeArrowheads="1"/>
            </p:cNvSpPr>
            <p:nvPr/>
          </p:nvSpPr>
          <p:spPr bwMode="auto">
            <a:xfrm>
              <a:off x="2209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3352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4495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7" name="Oval 23"/>
            <p:cNvSpPr>
              <a:spLocks noChangeArrowheads="1"/>
            </p:cNvSpPr>
            <p:nvPr/>
          </p:nvSpPr>
          <p:spPr bwMode="auto">
            <a:xfrm>
              <a:off x="5638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8" name="Oval 24"/>
            <p:cNvSpPr>
              <a:spLocks noChangeArrowheads="1"/>
            </p:cNvSpPr>
            <p:nvPr/>
          </p:nvSpPr>
          <p:spPr bwMode="auto">
            <a:xfrm>
              <a:off x="6781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9" name="Oval 25"/>
            <p:cNvSpPr>
              <a:spLocks noChangeArrowheads="1"/>
            </p:cNvSpPr>
            <p:nvPr/>
          </p:nvSpPr>
          <p:spPr bwMode="auto">
            <a:xfrm>
              <a:off x="6858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0" name="Oval 26"/>
            <p:cNvSpPr>
              <a:spLocks noChangeArrowheads="1"/>
            </p:cNvSpPr>
            <p:nvPr/>
          </p:nvSpPr>
          <p:spPr bwMode="auto">
            <a:xfrm>
              <a:off x="16002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25146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2" name="Oval 28"/>
            <p:cNvSpPr>
              <a:spLocks noChangeArrowheads="1"/>
            </p:cNvSpPr>
            <p:nvPr/>
          </p:nvSpPr>
          <p:spPr bwMode="auto">
            <a:xfrm>
              <a:off x="34290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3" name="Oval 29"/>
            <p:cNvSpPr>
              <a:spLocks noChangeArrowheads="1"/>
            </p:cNvSpPr>
            <p:nvPr/>
          </p:nvSpPr>
          <p:spPr bwMode="auto">
            <a:xfrm>
              <a:off x="43434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4" name="Oval 30"/>
            <p:cNvSpPr>
              <a:spLocks noChangeArrowheads="1"/>
            </p:cNvSpPr>
            <p:nvPr/>
          </p:nvSpPr>
          <p:spPr bwMode="auto">
            <a:xfrm>
              <a:off x="52578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5" name="Oval 31"/>
            <p:cNvSpPr>
              <a:spLocks noChangeArrowheads="1"/>
            </p:cNvSpPr>
            <p:nvPr/>
          </p:nvSpPr>
          <p:spPr bwMode="auto">
            <a:xfrm>
              <a:off x="61722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70866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07" y="464634"/>
            <a:ext cx="2647657" cy="31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620555" cy="990600"/>
          </a:xfrm>
        </p:spPr>
        <p:txBody>
          <a:bodyPr/>
          <a:lstStyle/>
          <a:p>
            <a:r>
              <a:rPr lang="en-US" dirty="0"/>
              <a:t>Ames Distorting Room</a:t>
            </a:r>
          </a:p>
        </p:txBody>
      </p:sp>
      <p:pic>
        <p:nvPicPr>
          <p:cNvPr id="13314" name="Picture 2" descr="http://psylux.psych.tu-dresden.de/i1/kaw/diverses%20Material/www.illusionworks.com/assets/images/A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31" y="1455731"/>
            <a:ext cx="6451075" cy="488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6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909" y="2025542"/>
            <a:ext cx="11075831" cy="4983092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</a:rPr>
              <a:t>In computer graphics, 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eventually we need to move from 3D space to 2D space</a:t>
            </a:r>
          </a:p>
          <a:p>
            <a:pPr marL="0" indent="0">
              <a:buNone/>
            </a:pP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More accurately: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from 4D homogeneous coordinates to 3D homogeneous coordinates</a:t>
            </a:r>
            <a:br>
              <a:rPr lang="en-US" dirty="0">
                <a:latin typeface="Lato" panose="020F0502020204030203" pitchFamily="34" charset="0"/>
              </a:rPr>
            </a:br>
            <a:endParaRPr lang="en-US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</a:rPr>
              <a:t>A </a:t>
            </a:r>
            <a:r>
              <a:rPr lang="en-US" b="1" i="1" dirty="0">
                <a:latin typeface="Lato" panose="020F0502020204030203" pitchFamily="34" charset="0"/>
              </a:rPr>
              <a:t>projection</a:t>
            </a:r>
            <a:r>
              <a:rPr lang="en-US" dirty="0">
                <a:latin typeface="Lato" panose="020F0502020204030203" pitchFamily="34" charset="0"/>
              </a:rPr>
              <a:t> 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is a transformation that maps from a high-dimensional space into a lower-dimensional space.</a:t>
            </a:r>
          </a:p>
          <a:p>
            <a:endParaRPr lang="en-US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</a:rPr>
              <a:t>We will look at some common projections…and then we will discuss projection within </a:t>
            </a:r>
            <a:r>
              <a:rPr lang="en-US" dirty="0" err="1">
                <a:latin typeface="Lato" panose="020F0502020204030203" pitchFamily="34" charset="0"/>
              </a:rPr>
              <a:t>WebGL</a:t>
            </a:r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690DD-733A-4062-92BE-2FD10641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394" y="286009"/>
            <a:ext cx="5067032" cy="32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36" y="1835206"/>
            <a:ext cx="4326015" cy="442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1" y="422106"/>
            <a:ext cx="8913813" cy="914400"/>
          </a:xfrm>
        </p:spPr>
        <p:txBody>
          <a:bodyPr/>
          <a:lstStyle/>
          <a:p>
            <a:r>
              <a:rPr lang="en-US" dirty="0" err="1"/>
              <a:t>Hering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277603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33528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 flipV="1">
            <a:off x="33528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 flipV="1">
            <a:off x="42672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H="1" flipV="1">
            <a:off x="79248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42672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70104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79248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 flipV="1">
            <a:off x="70104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9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pic>
        <p:nvPicPr>
          <p:cNvPr id="4" name="Picture 3" descr="Figure08.21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1690690"/>
            <a:ext cx="3985472" cy="3985472"/>
          </a:xfrm>
          <a:prstGeom prst="rect">
            <a:avLst/>
          </a:prstGeom>
        </p:spPr>
      </p:pic>
      <p:pic>
        <p:nvPicPr>
          <p:cNvPr id="5" name="Picture 4" descr="Figure08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86" y="1690690"/>
            <a:ext cx="3975004" cy="3975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3F390-D559-4760-BCFD-95E3CEE2C3A3}"/>
              </a:ext>
            </a:extLst>
          </p:cNvPr>
          <p:cNvSpPr txBox="1"/>
          <p:nvPr/>
        </p:nvSpPr>
        <p:spPr>
          <a:xfrm>
            <a:off x="5641186" y="5830221"/>
            <a:ext cx="6872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  <a:p>
            <a:r>
              <a:rPr lang="en-US" dirty="0"/>
              <a:t>Should the spheres look like this? </a:t>
            </a:r>
            <a:br>
              <a:rPr lang="en-US" dirty="0"/>
            </a:br>
            <a:r>
              <a:rPr lang="en-US" dirty="0"/>
              <a:t>Why don’t our eyes see like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E5DD-51CF-4004-8348-88F736EBAEA4}"/>
              </a:ext>
            </a:extLst>
          </p:cNvPr>
          <p:cNvSpPr txBox="1"/>
          <p:nvPr/>
        </p:nvSpPr>
        <p:spPr>
          <a:xfrm>
            <a:off x="614597" y="5794124"/>
            <a:ext cx="68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Orthographic</a:t>
            </a:r>
          </a:p>
        </p:txBody>
      </p:sp>
    </p:spTree>
    <p:extLst>
      <p:ext uri="{BB962C8B-B14F-4D97-AF65-F5344CB8AC3E}">
        <p14:creationId xmlns:p14="http://schemas.microsoft.com/office/powerpoint/2010/main" val="44424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42900" y="348139"/>
            <a:ext cx="5739211" cy="1365250"/>
          </a:xfr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614363" y="1954777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  <a:p>
            <a:r>
              <a:rPr lang="en-US" dirty="0"/>
              <a:t>How large, how small?</a:t>
            </a:r>
          </a:p>
        </p:txBody>
      </p:sp>
      <p:pic>
        <p:nvPicPr>
          <p:cNvPr id="12292" name="Picture 2" descr="http://graphics.stanford.edu/courses/cs48n-07/images/durer-artists-glass-s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700" y="122238"/>
            <a:ext cx="40259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27"/>
          <p:cNvSpPr>
            <a:spLocks noChangeArrowheads="1"/>
          </p:cNvSpPr>
          <p:nvPr/>
        </p:nvSpPr>
        <p:spPr bwMode="auto">
          <a:xfrm>
            <a:off x="6553201" y="1600201"/>
            <a:ext cx="3203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Albrecht Durer woodcut c. 1525,</a:t>
            </a:r>
            <a:br>
              <a:rPr lang="en-US" sz="1200">
                <a:latin typeface="Times New Roman" pitchFamily="18" charset="0"/>
              </a:rPr>
            </a:br>
            <a:r>
              <a:rPr lang="en-US" sz="1200">
                <a:latin typeface="Times New Roman" pitchFamily="18" charset="0"/>
              </a:rPr>
              <a:t>swiped from Marc Levoy’s CS48N notes c. 2007</a:t>
            </a:r>
          </a:p>
        </p:txBody>
      </p:sp>
      <p:pic>
        <p:nvPicPr>
          <p:cNvPr id="12294" name="Picture 4" descr="http://users.lmi.net/ione/ren.jpg"/>
          <p:cNvPicPr>
            <a:picLocks noChangeAspect="1" noChangeArrowheads="1"/>
          </p:cNvPicPr>
          <p:nvPr/>
        </p:nvPicPr>
        <p:blipFill>
          <a:blip r:embed="rId4" cstate="print"/>
          <a:srcRect l="11748" t="10014" r="1785" b="6458"/>
          <a:stretch>
            <a:fillRect/>
          </a:stretch>
        </p:blipFill>
        <p:spPr bwMode="auto">
          <a:xfrm>
            <a:off x="7543800" y="4533900"/>
            <a:ext cx="29718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3164" y="2133600"/>
            <a:ext cx="29924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Rectangle 30"/>
          <p:cNvSpPr>
            <a:spLocks noChangeArrowheads="1"/>
          </p:cNvSpPr>
          <p:nvPr/>
        </p:nvSpPr>
        <p:spPr bwMode="auto">
          <a:xfrm>
            <a:off x="6858000" y="4264026"/>
            <a:ext cx="38100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More Durer, swiped from Fredo Durand’s Art of Depiction</a:t>
            </a:r>
          </a:p>
        </p:txBody>
      </p:sp>
      <p:sp>
        <p:nvSpPr>
          <p:cNvPr id="12297" name="Isosceles Triangle 32"/>
          <p:cNvSpPr>
            <a:spLocks noChangeArrowheads="1"/>
          </p:cNvSpPr>
          <p:nvPr/>
        </p:nvSpPr>
        <p:spPr bwMode="auto">
          <a:xfrm>
            <a:off x="3200400" y="4648200"/>
            <a:ext cx="1752600" cy="1828800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2298" name="Straight Connector 34"/>
          <p:cNvCxnSpPr>
            <a:cxnSpLocks noChangeShapeType="1"/>
          </p:cNvCxnSpPr>
          <p:nvPr/>
        </p:nvCxnSpPr>
        <p:spPr bwMode="auto">
          <a:xfrm>
            <a:off x="3379788" y="60960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299" name="Straight Connector 35"/>
          <p:cNvCxnSpPr>
            <a:cxnSpLocks noChangeShapeType="1"/>
          </p:cNvCxnSpPr>
          <p:nvPr/>
        </p:nvCxnSpPr>
        <p:spPr bwMode="auto">
          <a:xfrm>
            <a:off x="3581400" y="5715000"/>
            <a:ext cx="990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0" name="Straight Connector 37"/>
          <p:cNvCxnSpPr>
            <a:cxnSpLocks noChangeShapeType="1"/>
          </p:cNvCxnSpPr>
          <p:nvPr/>
        </p:nvCxnSpPr>
        <p:spPr bwMode="auto">
          <a:xfrm>
            <a:off x="3736976" y="5408614"/>
            <a:ext cx="6826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1" name="Straight Connector 39"/>
          <p:cNvCxnSpPr>
            <a:cxnSpLocks noChangeShapeType="1"/>
          </p:cNvCxnSpPr>
          <p:nvPr/>
        </p:nvCxnSpPr>
        <p:spPr bwMode="auto">
          <a:xfrm>
            <a:off x="3810000" y="5181600"/>
            <a:ext cx="533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2" name="Straight Connector 41"/>
          <p:cNvCxnSpPr>
            <a:cxnSpLocks noChangeShapeType="1"/>
          </p:cNvCxnSpPr>
          <p:nvPr/>
        </p:nvCxnSpPr>
        <p:spPr bwMode="auto">
          <a:xfrm>
            <a:off x="3919539" y="5010151"/>
            <a:ext cx="338137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3" name="Straight Connector 46"/>
          <p:cNvCxnSpPr>
            <a:cxnSpLocks noChangeShapeType="1"/>
          </p:cNvCxnSpPr>
          <p:nvPr/>
        </p:nvCxnSpPr>
        <p:spPr bwMode="auto">
          <a:xfrm>
            <a:off x="3975101" y="4892675"/>
            <a:ext cx="2190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2304" name="Right Brace 49"/>
          <p:cNvSpPr>
            <a:spLocks/>
          </p:cNvSpPr>
          <p:nvPr/>
        </p:nvSpPr>
        <p:spPr bwMode="auto">
          <a:xfrm>
            <a:off x="4876800" y="5715000"/>
            <a:ext cx="152400" cy="38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305" name="TextBox 50"/>
          <p:cNvSpPr txBox="1">
            <a:spLocks noChangeArrowheads="1"/>
          </p:cNvSpPr>
          <p:nvPr/>
        </p:nvSpPr>
        <p:spPr bwMode="auto">
          <a:xfrm>
            <a:off x="4970464" y="57261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36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0"/>
            <a:ext cx="762000" cy="369888"/>
            <a:chOff x="6705600" y="2057400"/>
            <a:chExt cx="762000" cy="369332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6796088" y="4111454"/>
          <a:ext cx="1509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5" imgW="1511280" imgH="723600" progId="Equation.DSMT4">
                  <p:embed/>
                </p:oleObj>
              </mc:Choice>
              <mc:Fallback>
                <p:oleObj name="Equation" r:id="rId5" imgW="1511280" imgH="723600" progId="Equation.DSMT4">
                  <p:embed/>
                  <p:pic>
                    <p:nvPicPr>
                      <p:cNvPr id="149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4111454"/>
                        <a:ext cx="1509713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>
            <p:extLst/>
          </p:nvPr>
        </p:nvGraphicFramePr>
        <p:xfrm>
          <a:off x="6400801" y="5248275"/>
          <a:ext cx="2930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7" imgW="2933640" imgH="685800" progId="Equation.3">
                  <p:embed/>
                </p:oleObj>
              </mc:Choice>
              <mc:Fallback>
                <p:oleObj name="Equation" r:id="rId7" imgW="2933640" imgH="685800" progId="Equation.3">
                  <p:embed/>
                  <p:pic>
                    <p:nvPicPr>
                      <p:cNvPr id="15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248275"/>
                        <a:ext cx="293052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3"/>
            <a:ext cx="533400" cy="368300"/>
            <a:chOff x="3922776" y="2791968"/>
            <a:chExt cx="533400" cy="369332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2281" y="3918826"/>
            <a:ext cx="4979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is at origin (0,0,0)</a:t>
            </a:r>
          </a:p>
          <a:p>
            <a:r>
              <a:rPr lang="en-US" dirty="0"/>
              <a:t>Screen is distance d from the eye.</a:t>
            </a:r>
          </a:p>
          <a:p>
            <a:r>
              <a:rPr lang="en-US" dirty="0"/>
              <a:t>Looking down negative z-axis.</a:t>
            </a:r>
          </a:p>
          <a:p>
            <a:endParaRPr lang="en-US" dirty="0"/>
          </a:p>
          <a:p>
            <a:r>
              <a:rPr lang="en-US" dirty="0"/>
              <a:t>The two triangles are </a:t>
            </a:r>
            <a:r>
              <a:rPr lang="en-US" i="1" dirty="0"/>
              <a:t>similar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(two angles are obviously congruent)</a:t>
            </a:r>
          </a:p>
          <a:p>
            <a:endParaRPr lang="en-US" dirty="0"/>
          </a:p>
          <a:p>
            <a:r>
              <a:rPr lang="en-US" dirty="0"/>
              <a:t>This means corresponding sides</a:t>
            </a:r>
            <a:br>
              <a:rPr lang="en-US" dirty="0"/>
            </a:br>
            <a:r>
              <a:rPr lang="en-US" dirty="0"/>
              <a:t>are in the same proportions</a:t>
            </a:r>
          </a:p>
        </p:txBody>
      </p:sp>
    </p:spTree>
    <p:extLst>
      <p:ext uri="{BB962C8B-B14F-4D97-AF65-F5344CB8AC3E}">
        <p14:creationId xmlns:p14="http://schemas.microsoft.com/office/powerpoint/2010/main" val="3129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04876" y="4361935"/>
            <a:ext cx="269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process derives the projection for the x coordinate.</a:t>
            </a:r>
          </a:p>
          <a:p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z</a:t>
            </a:r>
            <a:r>
              <a:rPr lang="en-US" baseline="-25000" dirty="0" err="1"/>
              <a:t>clip</a:t>
            </a:r>
            <a:r>
              <a:rPr lang="en-US" dirty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71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04875" y="4361936"/>
            <a:ext cx="569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This transformation is not invertible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does preserve lines (except when?)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not an affine transformation </a:t>
            </a:r>
            <a:br>
              <a:rPr lang="en-US" dirty="0"/>
            </a:br>
            <a:r>
              <a:rPr lang="en-US" dirty="0"/>
              <a:t>(it does not preserve ratios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16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Using Homogeneous Coordinates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939568" y="1447800"/>
            <a:ext cx="644432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extend our use of homogenous coordinates to handle projections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 the fourth homogeneous coordinate be any non-zero value 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To find the point it corresponds to:</a:t>
            </a:r>
          </a:p>
          <a:p>
            <a:pPr lvl="1"/>
            <a:r>
              <a:rPr lang="en-US" dirty="0"/>
              <a:t>multiply all four coordinates by 1/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When homogeneous coordinate is zero</a:t>
            </a:r>
          </a:p>
          <a:p>
            <a:pPr lvl="1"/>
            <a:r>
              <a:rPr lang="en-US" dirty="0"/>
              <a:t>Denotes a “point” at infinity</a:t>
            </a:r>
          </a:p>
          <a:p>
            <a:pPr lvl="1"/>
            <a:r>
              <a:rPr lang="en-US" dirty="0"/>
              <a:t>Represents a vector instead of a point</a:t>
            </a:r>
          </a:p>
          <a:p>
            <a:pPr lvl="1"/>
            <a:r>
              <a:rPr lang="en-US" dirty="0"/>
              <a:t>Not affected by translation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7620001" y="1295400"/>
          <a:ext cx="1382713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4" imgW="1384200" imgH="3022560" progId="Equation.DSMT4">
                  <p:embed/>
                </p:oleObj>
              </mc:Choice>
              <mc:Fallback>
                <p:oleObj name="Equation" r:id="rId4" imgW="1384200" imgH="3022560" progId="Equation.DSMT4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1295400"/>
                        <a:ext cx="1382713" cy="301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648576" y="4800601"/>
          <a:ext cx="24860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6" imgW="2489040" imgH="1473120" progId="Equation.3">
                  <p:embed/>
                </p:oleObj>
              </mc:Choice>
              <mc:Fallback>
                <p:oleObj name="Equation" r:id="rId6" imgW="2489040" imgH="147312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6" y="4800601"/>
                        <a:ext cx="24860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07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64759" y="146844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3410908" y="2863941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4759" y="1211146"/>
            <a:ext cx="7354335" cy="1866900"/>
            <a:chOff x="381000" y="1600200"/>
            <a:chExt cx="8562502" cy="2438400"/>
          </a:xfrm>
        </p:grpSpPr>
        <p:grpSp>
          <p:nvGrpSpPr>
            <p:cNvPr id="6149" name="Group 75"/>
            <p:cNvGrpSpPr>
              <a:grpSpLocks/>
            </p:cNvGrpSpPr>
            <p:nvPr/>
          </p:nvGrpSpPr>
          <p:grpSpPr bwMode="auto">
            <a:xfrm flipH="1">
              <a:off x="381000" y="3200400"/>
              <a:ext cx="960438" cy="477838"/>
              <a:chOff x="2976" y="2897"/>
              <a:chExt cx="702" cy="359"/>
            </a:xfrm>
          </p:grpSpPr>
          <p:sp>
            <p:nvSpPr>
              <p:cNvPr id="6167" name="Freeform 76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8" name="Freeform 77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9" name="Freeform 78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0" name="Freeform 79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1" name="Freeform 80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2" name="Freeform 81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3" name="Freeform 82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4" name="Freeform 83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5" name="Freeform 84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6" name="Freeform 85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7" name="Freeform 86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8" name="Freeform 87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9" name="Freeform 88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0" name="Freeform 89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1" name="Freeform 90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2" name="Freeform 91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3" name="Freeform 92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4" name="Freeform 93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5" name="Freeform 94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6" name="Freeform 95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7" name="Freeform 96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8" name="Freeform 97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40000" contrast="-40000"/>
            </a:blip>
            <a:srcRect l="13631" t="35336" r="24677" b="7637"/>
            <a:stretch>
              <a:fillRect/>
            </a:stretch>
          </p:blipFill>
          <p:spPr bwMode="auto">
            <a:xfrm>
              <a:off x="4876800" y="2171700"/>
              <a:ext cx="3048000" cy="186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1" name="Straight Connector 30"/>
            <p:cNvCxnSpPr>
              <a:cxnSpLocks noChangeShapeType="1"/>
            </p:cNvCxnSpPr>
            <p:nvPr/>
          </p:nvCxnSpPr>
          <p:spPr bwMode="auto">
            <a:xfrm>
              <a:off x="1447800" y="3505200"/>
              <a:ext cx="7086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2" name="Straight Connector 32"/>
            <p:cNvCxnSpPr>
              <a:cxnSpLocks noChangeShapeType="1"/>
            </p:cNvCxnSpPr>
            <p:nvPr/>
          </p:nvCxnSpPr>
          <p:spPr bwMode="auto">
            <a:xfrm flipV="1">
              <a:off x="1447800" y="2286000"/>
              <a:ext cx="5257800" cy="1219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3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9488" y="2933700"/>
              <a:ext cx="1293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4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40088" y="2781300"/>
              <a:ext cx="14462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55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901817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  <p:sp>
          <p:nvSpPr>
            <p:cNvPr id="6156" name="TextBox 41"/>
            <p:cNvSpPr txBox="1">
              <a:spLocks noChangeArrowheads="1"/>
            </p:cNvSpPr>
            <p:nvPr/>
          </p:nvSpPr>
          <p:spPr bwMode="auto">
            <a:xfrm>
              <a:off x="8534400" y="3276600"/>
              <a:ext cx="409102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-z</a:t>
              </a:r>
            </a:p>
          </p:txBody>
        </p:sp>
        <p:cxnSp>
          <p:nvCxnSpPr>
            <p:cNvPr id="6157" name="Straight Arrow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876301" y="2933700"/>
              <a:ext cx="114300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58" name="TextBox 44"/>
            <p:cNvSpPr txBox="1">
              <a:spLocks noChangeArrowheads="1"/>
            </p:cNvSpPr>
            <p:nvPr/>
          </p:nvSpPr>
          <p:spPr bwMode="auto">
            <a:xfrm>
              <a:off x="1312870" y="1922215"/>
              <a:ext cx="33444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6159" name="TextBox 45"/>
            <p:cNvSpPr txBox="1">
              <a:spLocks noChangeArrowheads="1"/>
            </p:cNvSpPr>
            <p:nvPr/>
          </p:nvSpPr>
          <p:spPr bwMode="auto">
            <a:xfrm>
              <a:off x="6435725" y="3505200"/>
              <a:ext cx="66852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sp>
          <p:nvSpPr>
            <p:cNvPr id="6160" name="TextBox 49"/>
            <p:cNvSpPr txBox="1">
              <a:spLocks noChangeArrowheads="1"/>
            </p:cNvSpPr>
            <p:nvPr/>
          </p:nvSpPr>
          <p:spPr bwMode="auto">
            <a:xfrm>
              <a:off x="6880225" y="2057400"/>
              <a:ext cx="68345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6161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62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4" name="Oval 61"/>
            <p:cNvSpPr>
              <a:spLocks noChangeArrowheads="1"/>
            </p:cNvSpPr>
            <p:nvPr/>
          </p:nvSpPr>
          <p:spPr bwMode="auto">
            <a:xfrm>
              <a:off x="3922713" y="28860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5" name="TextBox 62"/>
            <p:cNvSpPr txBox="1">
              <a:spLocks noChangeArrowheads="1"/>
            </p:cNvSpPr>
            <p:nvPr/>
          </p:nvSpPr>
          <p:spPr bwMode="auto">
            <a:xfrm>
              <a:off x="3937000" y="2792413"/>
              <a:ext cx="60506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33588" y="4473576"/>
          <a:ext cx="1776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473576"/>
                        <a:ext cx="1776412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921250" y="4129089"/>
          <a:ext cx="56705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7" imgW="5676840" imgH="2209680" progId="Equation.3">
                  <p:embed/>
                </p:oleObj>
              </mc:Choice>
              <mc:Fallback>
                <p:oleObj name="Equation" r:id="rId7" imgW="5676840" imgH="220968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129089"/>
                        <a:ext cx="56705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ight Arrow 46"/>
          <p:cNvSpPr/>
          <p:nvPr/>
        </p:nvSpPr>
        <p:spPr bwMode="auto">
          <a:xfrm>
            <a:off x="4038600" y="4572000"/>
            <a:ext cx="762000" cy="1371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625" y="3335453"/>
            <a:ext cx="87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allowing w to change we represent more kinds of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C67B4EC-75C4-094B-890D-553D21F73723}" type="slidenum">
              <a:rPr lang="es-ES" sz="1000">
                <a:latin typeface="Arial" charset="0"/>
              </a:rPr>
              <a:pPr lvl="1"/>
              <a:t>3</a:t>
            </a:fld>
            <a:endParaRPr lang="es-ES" sz="100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Perspective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574800"/>
            <a:ext cx="7213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08126" y="274998"/>
            <a:ext cx="8913813" cy="914400"/>
          </a:xfrm>
        </p:spPr>
        <p:txBody>
          <a:bodyPr/>
          <a:lstStyle/>
          <a:p>
            <a:r>
              <a:rPr lang="en-US" dirty="0"/>
              <a:t>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cxnSp>
        <p:nvCxnSpPr>
          <p:cNvPr id="45" name="Straight Connector 37"/>
          <p:cNvCxnSpPr>
            <a:cxnSpLocks noChangeShapeType="1"/>
          </p:cNvCxnSpPr>
          <p:nvPr/>
        </p:nvCxnSpPr>
        <p:spPr bwMode="auto">
          <a:xfrm rot="5400000">
            <a:off x="3855788" y="2785202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05551" y="2934948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591465" y="3732580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3104363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4553564" y="3060700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5428" y="4541468"/>
            <a:ext cx="34512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y</a:t>
            </a:r>
            <a:r>
              <a:rPr lang="en-US" baseline="-25000" dirty="0" err="1"/>
              <a:t>clip</a:t>
            </a:r>
            <a:r>
              <a:rPr lang="en-US" dirty="0"/>
              <a:t> = d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y'</a:t>
            </a:r>
            <a:r>
              <a:rPr lang="en-US" baseline="-25000" dirty="0" err="1"/>
              <a:t>clip</a:t>
            </a:r>
            <a:r>
              <a:rPr lang="en-US" dirty="0"/>
              <a:t> = d’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 = (d’/d) </a:t>
            </a:r>
            <a:r>
              <a:rPr lang="en-US" dirty="0" err="1"/>
              <a:t>y</a:t>
            </a:r>
            <a:r>
              <a:rPr lang="en-US" baseline="-25000" dirty="0" err="1"/>
              <a:t>clip</a:t>
            </a:r>
            <a:endParaRPr lang="en-US" baseline="-25000" dirty="0"/>
          </a:p>
          <a:p>
            <a:pPr>
              <a:spcAft>
                <a:spcPts val="1200"/>
              </a:spcAft>
            </a:pPr>
            <a:r>
              <a:rPr lang="en-US" dirty="0"/>
              <a:t>Changing parameter d just changes scale of projection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06" y="5002743"/>
            <a:ext cx="1116374" cy="115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26" y="5306323"/>
            <a:ext cx="558187" cy="57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763559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391004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655" y="456742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01063" y="456742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6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64" b="86354" l="19568" r="74899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4911725" y="2151142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24001" y="347494"/>
            <a:ext cx="9602911" cy="914400"/>
          </a:xfrm>
        </p:spPr>
        <p:txBody>
          <a:bodyPr>
            <a:normAutofit/>
          </a:bodyPr>
          <a:lstStyle/>
          <a:p>
            <a:r>
              <a:rPr lang="en-US" dirty="0"/>
              <a:t>Perspective Distortion and 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71" b="86354" l="19568" r="73954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15617" y="2929625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629030" y="3793904"/>
            <a:ext cx="37702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2934806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3895046" y="2604298"/>
            <a:ext cx="56938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cxnSp>
        <p:nvCxnSpPr>
          <p:cNvPr id="83" name="Straight Connector 37"/>
          <p:cNvCxnSpPr>
            <a:cxnSpLocks noChangeShapeType="1"/>
          </p:cNvCxnSpPr>
          <p:nvPr/>
        </p:nvCxnSpPr>
        <p:spPr bwMode="auto">
          <a:xfrm rot="5400000">
            <a:off x="3841563" y="278862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4" name="TextBox 38"/>
          <p:cNvSpPr txBox="1">
            <a:spLocks noChangeArrowheads="1"/>
          </p:cNvSpPr>
          <p:nvPr/>
        </p:nvSpPr>
        <p:spPr bwMode="auto">
          <a:xfrm>
            <a:off x="4182875" y="1607520"/>
            <a:ext cx="774700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cxnSp>
        <p:nvCxnSpPr>
          <p:cNvPr id="85" name="Straight Connector 32"/>
          <p:cNvCxnSpPr>
            <a:cxnSpLocks noChangeShapeType="1"/>
          </p:cNvCxnSpPr>
          <p:nvPr/>
        </p:nvCxnSpPr>
        <p:spPr bwMode="auto">
          <a:xfrm flipV="1">
            <a:off x="2984305" y="2242344"/>
            <a:ext cx="3794750" cy="126743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8" name="TextBox 87"/>
          <p:cNvSpPr txBox="1"/>
          <p:nvPr/>
        </p:nvSpPr>
        <p:spPr>
          <a:xfrm>
            <a:off x="1184705" y="4957044"/>
            <a:ext cx="8873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To change degree of perspective distortion, need to change distance from eye to scene,</a:t>
            </a:r>
          </a:p>
          <a:p>
            <a:pPr>
              <a:spcAft>
                <a:spcPts val="1200"/>
              </a:spcAft>
            </a:pPr>
            <a:r>
              <a:rPr lang="en-US" dirty="0"/>
              <a:t>…by moving scene closer or farther to eye,</a:t>
            </a:r>
          </a:p>
          <a:p>
            <a:pPr>
              <a:spcAft>
                <a:spcPts val="1200"/>
              </a:spcAft>
            </a:pPr>
            <a:r>
              <a:rPr lang="en-US" dirty="0"/>
              <a:t>… along z axis in viewing coordinates</a:t>
            </a:r>
          </a:p>
        </p:txBody>
      </p:sp>
    </p:spTree>
    <p:extLst>
      <p:ext uri="{BB962C8B-B14F-4D97-AF65-F5344CB8AC3E}">
        <p14:creationId xmlns:p14="http://schemas.microsoft.com/office/powerpoint/2010/main" val="1766864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in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61" y="1690690"/>
            <a:ext cx="10437813" cy="22597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Just like with parallel viewing we will</a:t>
            </a:r>
          </a:p>
          <a:p>
            <a:pPr lvl="1"/>
            <a:r>
              <a:rPr lang="en-US" dirty="0"/>
              <a:t>Define a viewing volume</a:t>
            </a:r>
          </a:p>
          <a:p>
            <a:pPr lvl="1"/>
            <a:r>
              <a:rPr lang="en-US" dirty="0"/>
              <a:t>Construct a </a:t>
            </a:r>
            <a:r>
              <a:rPr lang="en-US" b="1" i="1" dirty="0"/>
              <a:t>normalization transformation </a:t>
            </a:r>
            <a:endParaRPr lang="en-US" dirty="0"/>
          </a:p>
          <a:p>
            <a:r>
              <a:rPr lang="en-US" dirty="0"/>
              <a:t>We turn a perspective projection into orthogonal projection</a:t>
            </a:r>
          </a:p>
          <a:p>
            <a:r>
              <a:rPr lang="en-US" dirty="0"/>
              <a:t>This allows us to use the built-in orthogonal projection in </a:t>
            </a:r>
            <a:r>
              <a:rPr lang="en-US" dirty="0" err="1"/>
              <a:t>WebGL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62511-2F9C-48E9-89C6-6F733291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88" y="3741893"/>
            <a:ext cx="10265595" cy="31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5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4002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Perspective Normalization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813" y="1524000"/>
            <a:ext cx="11609798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itchFamily="-84" charset="-128"/>
              </a:rPr>
              <a:t>Consider a simple perspective with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COP at the origin,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near clipping plane at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itchFamily="-84" charset="-128"/>
              </a:rPr>
              <a:t>z </a:t>
            </a:r>
            <a:r>
              <a:rPr lang="en-US" altLang="en-US" sz="2400" dirty="0">
                <a:ea typeface="ＭＳ Ｐゴシック" pitchFamily="-84" charset="-128"/>
              </a:rPr>
              <a:t>= -1, and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a 90 degree field of view determined by the planes 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</a:rPr>
              <a:t>x =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,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y =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 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</a:p>
        </p:txBody>
      </p:sp>
      <p:pic>
        <p:nvPicPr>
          <p:cNvPr id="19461" name="Picture 5" descr="C:\BOOK\OpenGL\Paul Final\Art\jpeg\AN05F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72" y="3711809"/>
            <a:ext cx="3253887" cy="288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5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6149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Perspective Matrices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440" y="1912459"/>
            <a:ext cx="9394462" cy="3670768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Simple projection matrix in homogeneous coordinates</a:t>
            </a: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Note that this matrix is independent of the far clipping plane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257800" y="2590801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3" imgW="990360" imgH="914400" progId="Equation.3">
                  <p:embed/>
                </p:oleObj>
              </mc:Choice>
              <mc:Fallback>
                <p:oleObj name="Equation" r:id="rId3" imgW="990360" imgH="9144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1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343400" y="3276600"/>
            <a:ext cx="719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1318402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5415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Generalization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8789"/>
              </p:ext>
            </p:extLst>
          </p:nvPr>
        </p:nvGraphicFramePr>
        <p:xfrm>
          <a:off x="1402548" y="1512870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Microsoft Equation 3.0" r:id="rId3" imgW="990360" imgH="914400" progId="">
                  <p:embed/>
                </p:oleObj>
              </mc:Choice>
              <mc:Fallback>
                <p:oleObj name="Microsoft Equation 3.0" r:id="rId3" imgW="990360" imgH="914400" progId="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548" y="1512870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6"/>
          <p:cNvSpPr>
            <a:spLocks noGrp="1" noChangeArrowheads="1"/>
          </p:cNvSpPr>
          <p:nvPr>
            <p:ph type="body" idx="1"/>
          </p:nvPr>
        </p:nvSpPr>
        <p:spPr>
          <a:xfrm>
            <a:off x="731542" y="2250878"/>
            <a:ext cx="6096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ＭＳ Ｐゴシック" pitchFamily="-84" charset="-128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=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3966608" y="1536780"/>
            <a:ext cx="79294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2800" dirty="0">
                <a:latin typeface="+mn-lt"/>
              </a:rPr>
              <a:t>after perspective division, the point (</a:t>
            </a:r>
            <a:r>
              <a:rPr lang="en-US" altLang="en-US" sz="2800" i="1" dirty="0">
                <a:latin typeface="+mn-lt"/>
              </a:rPr>
              <a:t>x, y, z</a:t>
            </a:r>
            <a:r>
              <a:rPr lang="en-US" altLang="en-US" sz="2800" dirty="0">
                <a:latin typeface="+mn-lt"/>
              </a:rPr>
              <a:t>, 1) goes to</a:t>
            </a: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753590" y="2206974"/>
            <a:ext cx="258275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3600" i="1" dirty="0"/>
              <a:t>x’</a:t>
            </a:r>
            <a:r>
              <a:rPr lang="en-US" altLang="en-US" sz="3600" dirty="0"/>
              <a:t> = -</a:t>
            </a:r>
            <a:r>
              <a:rPr lang="en-US" altLang="en-US" sz="3600" i="1" dirty="0"/>
              <a:t>x/z</a:t>
            </a:r>
          </a:p>
          <a:p>
            <a:r>
              <a:rPr lang="en-US" altLang="en-US" sz="3600" i="1" dirty="0"/>
              <a:t>y’ = -y/z</a:t>
            </a:r>
          </a:p>
          <a:p>
            <a:r>
              <a:rPr lang="en-US" altLang="en-US" sz="3600" i="1" dirty="0"/>
              <a:t>z’</a:t>
            </a:r>
            <a:r>
              <a:rPr lang="en-US" altLang="en-US" sz="3600" dirty="0"/>
              <a:t> = -(</a:t>
            </a:r>
            <a:r>
              <a:rPr lang="en-US" altLang="en-US" sz="3600" dirty="0" err="1">
                <a:latin typeface="Symbol" panose="05050102010706020507" pitchFamily="18" charset="2"/>
              </a:rPr>
              <a:t>a</a:t>
            </a:r>
            <a:r>
              <a:rPr lang="en-US" altLang="en-US" sz="3600" dirty="0" err="1"/>
              <a:t>+</a:t>
            </a:r>
            <a:r>
              <a:rPr lang="en-US" altLang="en-US" sz="3600" dirty="0" err="1">
                <a:latin typeface="Symbol" panose="05050102010706020507" pitchFamily="18" charset="2"/>
              </a:rPr>
              <a:t>b</a:t>
            </a:r>
            <a:r>
              <a:rPr lang="en-US" altLang="en-US" sz="3600" dirty="0"/>
              <a:t>/</a:t>
            </a:r>
            <a:r>
              <a:rPr lang="en-US" altLang="en-US" sz="3600" i="1" dirty="0"/>
              <a:t>z</a:t>
            </a:r>
            <a:r>
              <a:rPr lang="en-US" alt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501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457200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Picking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4100">
                <a:ea typeface="ＭＳ Ｐゴシック" pitchFamily="-84" charset="-128"/>
              </a:rPr>
              <a:t> and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b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1322388" y="1676401"/>
            <a:ext cx="1366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>
                <a:latin typeface="+mn-lt"/>
              </a:rPr>
              <a:t>If we pick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365250" y="4191001"/>
            <a:ext cx="5405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near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-1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far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sides are mapped to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dirty="0">
                <a:latin typeface="+mn-lt"/>
              </a:rPr>
              <a:t> =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 1, </a:t>
            </a:r>
            <a:r>
              <a:rPr lang="en-US" altLang="en-US" i="1" dirty="0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=  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677762" y="5562601"/>
            <a:ext cx="6643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dirty="0">
                <a:latin typeface="+mn-lt"/>
              </a:rPr>
              <a:t>The new view volume is the default clipping 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CBB44-C697-40A0-BA8B-9BC9D86D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14" y="486422"/>
            <a:ext cx="621030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/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/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954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8899301" cy="1066800"/>
          </a:xfrm>
        </p:spPr>
        <p:txBody>
          <a:bodyPr>
            <a:noAutofit/>
          </a:bodyPr>
          <a:lstStyle/>
          <a:p>
            <a:r>
              <a:rPr lang="en-US" altLang="en-US" sz="3200" dirty="0">
                <a:ea typeface="ＭＳ Ｐゴシック" pitchFamily="-84" charset="-128"/>
              </a:rPr>
              <a:t>Projection and Hidden-Surface Removal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3999"/>
            <a:ext cx="12374380" cy="5468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For two points p</a:t>
            </a:r>
            <a:r>
              <a:rPr lang="en-US" altLang="en-US" sz="2000" baseline="-25000" dirty="0"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 and p</a:t>
            </a:r>
            <a:r>
              <a:rPr lang="en-US" altLang="en-US" sz="2000" baseline="-25000" dirty="0"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, if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&gt;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 in the original clipping volume then for the transformed points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’ &gt;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’</a:t>
            </a: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We can use z’ for  hidden surface removal using depth comparison</a:t>
            </a:r>
            <a:br>
              <a:rPr lang="en-US" altLang="en-US" sz="2000" dirty="0">
                <a:ea typeface="ＭＳ Ｐゴシック" pitchFamily="-84" charset="-128"/>
              </a:rPr>
            </a:b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The formula 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’ = -(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1800" dirty="0" err="1">
                <a:latin typeface="Times New Roman" panose="02020603050405020304" pitchFamily="18" charset="0"/>
                <a:ea typeface="ＭＳ Ｐゴシック" pitchFamily="-84" charset="-128"/>
              </a:rPr>
              <a:t>+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b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/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) </a:t>
            </a:r>
            <a:r>
              <a:rPr lang="en-US" altLang="en-US" sz="2000" dirty="0">
                <a:ea typeface="ＭＳ Ｐゴシック" pitchFamily="-84" charset="-128"/>
              </a:rPr>
              <a:t>implies that the distances are distorted by the normalization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>
              <a:ea typeface="ＭＳ Ｐゴシック" pitchFamily="-84" charset="-128"/>
            </a:endParaRPr>
          </a:p>
          <a:p>
            <a:r>
              <a:rPr lang="en-US" altLang="en-US" sz="2000" dirty="0">
                <a:ea typeface="ＭＳ Ｐゴシック" pitchFamily="-84" charset="-128"/>
              </a:rPr>
              <a:t>This can cause numerical problems especially if the near distance is small</a:t>
            </a:r>
          </a:p>
          <a:p>
            <a:pPr>
              <a:lnSpc>
                <a:spcPct val="90000"/>
              </a:lnSpc>
            </a:pPr>
            <a:endParaRPr lang="en-US" altLang="en-US" sz="2700" dirty="0">
              <a:ea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055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72399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WebGL Perspective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0"/>
            <a:ext cx="8686800" cy="505146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mat4.frustum</a:t>
            </a:r>
            <a:r>
              <a:rPr lang="en-US" altLang="en-US" dirty="0">
                <a:ea typeface="ＭＳ Ｐゴシック" pitchFamily="-84" charset="-128"/>
              </a:rPr>
              <a:t> allows for an asymmetric viewing frustum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left, right, bottom, top,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mat4.perspective</a:t>
            </a:r>
            <a:r>
              <a:rPr lang="en-US" altLang="en-US" dirty="0">
                <a:ea typeface="ＭＳ Ｐゴシック" pitchFamily="-84" charset="-128"/>
              </a:rPr>
              <a:t> generates a symmetric frustum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, aspect,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 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 vertical viewing angle in radians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aspect  aspect ratio of the viewport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near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near clip plane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 far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far clip plane</a:t>
            </a: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</a:t>
            </a:r>
            <a:r>
              <a:rPr lang="en-US" altLang="en-US" dirty="0">
                <a:ea typeface="ＭＳ Ｐゴシック" pitchFamily="-84" charset="-128"/>
              </a:rPr>
              <a:t>it computes a frustum with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right=top x aspect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top = near x tan(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>
                <a:ea typeface="ＭＳ Ｐゴシック" pitchFamily="-84" charset="-128"/>
              </a:rPr>
              <a:t>/2)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left = -right and bottom = -top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8" y="1801915"/>
            <a:ext cx="2765768" cy="116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5222457"/>
            <a:ext cx="2747481" cy="1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5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>
          <a:xfrm>
            <a:off x="1524001" y="303213"/>
            <a:ext cx="8913813" cy="91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-84" charset="-128"/>
              </a:rPr>
              <a:t>Perspective Matrices from </a:t>
            </a:r>
            <a:r>
              <a:rPr lang="en-US" altLang="en-US" dirty="0" err="1">
                <a:ea typeface="ＭＳ Ｐゴシック" pitchFamily="-84" charset="-128"/>
              </a:rPr>
              <a:t>glMatrix</a:t>
            </a:r>
            <a:endParaRPr lang="en-US" altLang="en-US" dirty="0">
              <a:ea typeface="ＭＳ Ｐゴシック" pitchFamily="-84" charset="-128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/>
          </p:nvPr>
        </p:nvGraphicFramePr>
        <p:xfrm>
          <a:off x="3148013" y="1633539"/>
          <a:ext cx="5961062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Microsoft Equation" r:id="rId3" imgW="4076700" imgH="1625600" progId="">
                  <p:embed/>
                </p:oleObj>
              </mc:Choice>
              <mc:Fallback>
                <p:oleObj name="Microsoft Equation" r:id="rId3" imgW="4076700" imgH="16256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633539"/>
                        <a:ext cx="5961062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822700" y="4114800"/>
          <a:ext cx="46418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5" imgW="3175000" imgH="1358900" progId="Equation.3">
                  <p:embed/>
                </p:oleObj>
              </mc:Choice>
              <mc:Fallback>
                <p:oleObj name="Equation" r:id="rId5" imgW="3175000" imgH="1358900" progId="Equation.3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4114800"/>
                        <a:ext cx="464185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981200" y="20574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frustum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1981200" y="4038601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79270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45" y="2311400"/>
            <a:ext cx="7251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0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1F5D-805A-4EFB-B356-AF73B439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19797-DB63-4482-93FF-5785B796D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31" y="1728021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D17E-42C3-487F-915C-BD7CA9BD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50" y="231563"/>
            <a:ext cx="10515600" cy="1325563"/>
          </a:xfrm>
        </p:spPr>
        <p:txBody>
          <a:bodyPr/>
          <a:lstStyle/>
          <a:p>
            <a:r>
              <a:rPr lang="en-US" dirty="0"/>
              <a:t>Chain of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69440-71D3-4B41-8F2B-08283E36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77164"/>
            <a:ext cx="11465960" cy="1065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Entire chain of transformation can be encoded as a single 4x4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E101-CE6B-428C-896E-2373E218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954"/>
            <a:ext cx="12192000" cy="46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2515" y="4450701"/>
            <a:ext cx="7610476" cy="60997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Oblique parallel projection     Oblique perspective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97" y="1511031"/>
            <a:ext cx="3495069" cy="2510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96" y="1823432"/>
            <a:ext cx="3622273" cy="2198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0785" y="5070096"/>
            <a:ext cx="7674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projections can be categorized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By whether the projectors are parallel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By whether the projectors are orthogonal to the view plane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not use oblique projections in this course…..</a:t>
            </a:r>
          </a:p>
        </p:txBody>
      </p:sp>
    </p:spTree>
    <p:extLst>
      <p:ext uri="{BB962C8B-B14F-4D97-AF65-F5344CB8AC3E}">
        <p14:creationId xmlns:p14="http://schemas.microsoft.com/office/powerpoint/2010/main" val="43783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24001" y="209455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Definition to Know: Foreshortening</a:t>
            </a:r>
          </a:p>
        </p:txBody>
      </p:sp>
      <p:pic>
        <p:nvPicPr>
          <p:cNvPr id="11267" name="Picture 2" descr="http://musketmedia.com/blog/wp-content/uploads/2006/02/brera_mantegn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447800"/>
            <a:ext cx="62245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7924800" y="1447801"/>
            <a:ext cx="2248436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Foreshortening</a:t>
            </a:r>
            <a:r>
              <a:rPr lang="en-US" dirty="0"/>
              <a:t> is the </a:t>
            </a:r>
          </a:p>
          <a:p>
            <a:r>
              <a:rPr lang="en-US" dirty="0"/>
              <a:t>visual effect </a:t>
            </a:r>
          </a:p>
          <a:p>
            <a:r>
              <a:rPr lang="en-US" dirty="0"/>
              <a:t>or optical illusion </a:t>
            </a:r>
          </a:p>
          <a:p>
            <a:r>
              <a:rPr lang="en-US" dirty="0"/>
              <a:t>that causes an </a:t>
            </a:r>
          </a:p>
          <a:p>
            <a:r>
              <a:rPr lang="en-US" dirty="0"/>
              <a:t>object or distance to </a:t>
            </a:r>
          </a:p>
          <a:p>
            <a:r>
              <a:rPr lang="en-US" dirty="0"/>
              <a:t>appear shorter than it</a:t>
            </a:r>
          </a:p>
          <a:p>
            <a:r>
              <a:rPr lang="en-US" dirty="0"/>
              <a:t>actually is.</a:t>
            </a:r>
            <a:br>
              <a:rPr lang="en-US" dirty="0"/>
            </a:br>
            <a:endParaRPr lang="en-US" sz="2800" dirty="0"/>
          </a:p>
          <a:p>
            <a:r>
              <a:rPr lang="en-US" sz="1600"/>
              <a:t>...projections</a:t>
            </a:r>
            <a:endParaRPr lang="en-US" sz="1600" dirty="0"/>
          </a:p>
          <a:p>
            <a:r>
              <a:rPr lang="en-US" sz="1600" dirty="0"/>
              <a:t>squash</a:t>
            </a:r>
          </a:p>
          <a:p>
            <a:r>
              <a:rPr lang="en-US" sz="1600" dirty="0"/>
              <a:t>receding</a:t>
            </a:r>
            <a:br>
              <a:rPr lang="en-US" sz="1600" dirty="0"/>
            </a:br>
            <a:r>
              <a:rPr lang="en-US" sz="1600" dirty="0"/>
              <a:t>surfaces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7924800" y="5943600"/>
            <a:ext cx="17795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Andrea Mantegna</a:t>
            </a:r>
          </a:p>
          <a:p>
            <a:r>
              <a:rPr lang="en-US" sz="1400">
                <a:latin typeface="Times New Roman" pitchFamily="18" charset="0"/>
              </a:rPr>
              <a:t>The Lamentation over</a:t>
            </a:r>
            <a:br>
              <a:rPr lang="en-US" sz="1400">
                <a:latin typeface="Times New Roman" pitchFamily="18" charset="0"/>
              </a:rPr>
            </a:br>
            <a:r>
              <a:rPr lang="en-US" sz="1400">
                <a:latin typeface="Times New Roman" pitchFamily="18" charset="0"/>
              </a:rPr>
              <a:t>the Dead Christ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566B60-E1EE-478D-908D-6D4028A11358}"/>
              </a:ext>
            </a:extLst>
          </p:cNvPr>
          <p:cNvSpPr txBox="1"/>
          <p:nvPr/>
        </p:nvSpPr>
        <p:spPr>
          <a:xfrm>
            <a:off x="9794383" y="4456090"/>
            <a:ext cx="1983347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Can foreshortening happen in orthographic projection?</a:t>
            </a:r>
          </a:p>
        </p:txBody>
      </p:sp>
    </p:spTree>
    <p:extLst>
      <p:ext uri="{BB962C8B-B14F-4D97-AF65-F5344CB8AC3E}">
        <p14:creationId xmlns:p14="http://schemas.microsoft.com/office/powerpoint/2010/main" val="184448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2B86-B7B7-4820-BB1E-2FE505ED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E8581-AD45-4C65-ABAC-05CBDE3F7C3B}"/>
              </a:ext>
            </a:extLst>
          </p:cNvPr>
          <p:cNvSpPr txBox="1"/>
          <p:nvPr/>
        </p:nvSpPr>
        <p:spPr>
          <a:xfrm>
            <a:off x="432081" y="1481071"/>
            <a:ext cx="11494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looking at projections in more detail…</a:t>
            </a:r>
          </a:p>
          <a:p>
            <a:r>
              <a:rPr lang="en-US" sz="2400" dirty="0"/>
              <a:t>…let’s experimentally determine what the default view and view volume are.</a:t>
            </a:r>
          </a:p>
          <a:p>
            <a:endParaRPr lang="en-US" sz="2400" dirty="0"/>
          </a:p>
          <a:p>
            <a:r>
              <a:rPr lang="en-US" sz="2400" dirty="0"/>
              <a:t>So, if we don’t do any transformations…where are we and what direction are we looking? </a:t>
            </a:r>
          </a:p>
        </p:txBody>
      </p:sp>
      <p:pic>
        <p:nvPicPr>
          <p:cNvPr id="6" name="Picture 40" descr="ortho cube.emf">
            <a:extLst>
              <a:ext uri="{FF2B5EF4-FFF2-40B4-BE49-F238E27FC236}">
                <a16:creationId xmlns:a16="http://schemas.microsoft.com/office/drawing/2014/main" id="{728E749A-92E9-4EA6-8691-A5CC64F58D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03" y="3112565"/>
            <a:ext cx="2874625" cy="307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F6A8AE-25EB-45FC-BAFE-F1B27BEB3DDE}"/>
              </a:ext>
            </a:extLst>
          </p:cNvPr>
          <p:cNvSpPr txBox="1"/>
          <p:nvPr/>
        </p:nvSpPr>
        <p:spPr>
          <a:xfrm>
            <a:off x="3644722" y="3284112"/>
            <a:ext cx="8281754" cy="2831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Take a look at </a:t>
            </a:r>
            <a:br>
              <a:rPr lang="en-US" dirty="0"/>
            </a:br>
            <a:r>
              <a:rPr lang="en-US" sz="1600" dirty="0">
                <a:hlinkClick r:id="rId3"/>
              </a:rPr>
              <a:t>https://developer.mozilla.org/en-US/docs/Web/API/WebGL_API/WebGL_model_view_projection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http://jsfiddle.net/2x03hdc8/ 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a simple </a:t>
            </a:r>
            <a:r>
              <a:rPr lang="en-US" dirty="0" err="1"/>
              <a:t>WebGL</a:t>
            </a:r>
            <a:r>
              <a:rPr lang="en-US" dirty="0"/>
              <a:t> program that lets you draw rectangles</a:t>
            </a:r>
          </a:p>
          <a:p>
            <a:endParaRPr lang="en-US" dirty="0"/>
          </a:p>
          <a:p>
            <a:r>
              <a:rPr lang="en-US" dirty="0"/>
              <a:t>No transformations </a:t>
            </a:r>
          </a:p>
          <a:p>
            <a:endParaRPr lang="en-US" dirty="0"/>
          </a:p>
          <a:p>
            <a:r>
              <a:rPr lang="en-US" dirty="0"/>
              <a:t>By altering the rectangle coordinates, you can figure out the view….</a:t>
            </a:r>
          </a:p>
        </p:txBody>
      </p:sp>
    </p:spTree>
    <p:extLst>
      <p:ext uri="{BB962C8B-B14F-4D97-AF65-F5344CB8AC3E}">
        <p14:creationId xmlns:p14="http://schemas.microsoft.com/office/powerpoint/2010/main" val="94514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0CCE-7BD7-4AAB-A4E8-FAC3E1E8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C6E15-1449-4FF0-B0E0-7B65016274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Red rectangle has z=0</a:t>
            </a:r>
          </a:p>
          <a:p>
            <a:r>
              <a:rPr lang="en-US" dirty="0"/>
              <a:t>Green has z=0.5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What direction are we looking?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BB9A3-EFB9-42A6-910F-794603789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62174"/>
            <a:ext cx="5181600" cy="32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0CCE-7BD7-4AAB-A4E8-FAC3E1E8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C6E15-1449-4FF0-B0E0-7B6501627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155" y="1825625"/>
            <a:ext cx="55046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add a blue rectangle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It’s at z=-1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Where is the near clipping plane?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B3236-6D49-40DD-B0B5-16992269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876" y="1027908"/>
            <a:ext cx="5049054" cy="31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84331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10418</TotalTime>
  <Words>1063</Words>
  <Application>Microsoft Office PowerPoint</Application>
  <PresentationFormat>Widescreen</PresentationFormat>
  <Paragraphs>311</Paragraphs>
  <Slides>41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Symbol</vt:lpstr>
      <vt:lpstr>Times New Roman</vt:lpstr>
      <vt:lpstr>Wingdings 2</vt:lpstr>
      <vt:lpstr>SampleSlides</vt:lpstr>
      <vt:lpstr>Equation</vt:lpstr>
      <vt:lpstr>Microsoft Equation 3.0</vt:lpstr>
      <vt:lpstr>Microsoft Equation</vt:lpstr>
      <vt:lpstr>PowerPoint Presentation</vt:lpstr>
      <vt:lpstr>Projections</vt:lpstr>
      <vt:lpstr>Perspective Projection</vt:lpstr>
      <vt:lpstr>Orthographic Projection</vt:lpstr>
      <vt:lpstr>Oblique Projections</vt:lpstr>
      <vt:lpstr>Definition to Know: Foreshortening</vt:lpstr>
      <vt:lpstr>Clip Space View Volume</vt:lpstr>
      <vt:lpstr>Clip Space View</vt:lpstr>
      <vt:lpstr>Clip Space View</vt:lpstr>
      <vt:lpstr>Clip Space View and View Volume</vt:lpstr>
      <vt:lpstr>WebGL Style View</vt:lpstr>
      <vt:lpstr>More WebGL Secrets</vt:lpstr>
      <vt:lpstr>Why Projection Matrices?</vt:lpstr>
      <vt:lpstr>Orthographic Projection</vt:lpstr>
      <vt:lpstr>GLMatrix ortho matrix</vt:lpstr>
      <vt:lpstr>GLMatrix ortho matrix</vt:lpstr>
      <vt:lpstr>GLMatrix ortho matrix</vt:lpstr>
      <vt:lpstr>Perspective</vt:lpstr>
      <vt:lpstr>Ames Distorting Room</vt:lpstr>
      <vt:lpstr>Hering Illusion</vt:lpstr>
      <vt:lpstr>PowerPoint Presentation</vt:lpstr>
      <vt:lpstr>PowerPoint Presentation</vt:lpstr>
      <vt:lpstr>Perspective Distortion</vt:lpstr>
      <vt:lpstr>Perspective Projection</vt:lpstr>
      <vt:lpstr>Perspective</vt:lpstr>
      <vt:lpstr>Perspective</vt:lpstr>
      <vt:lpstr>Perspective</vt:lpstr>
      <vt:lpstr>Projections Using Homogeneous Coordinates</vt:lpstr>
      <vt:lpstr>Perspective</vt:lpstr>
      <vt:lpstr>Distance</vt:lpstr>
      <vt:lpstr>Perspective Distortion and Distance</vt:lpstr>
      <vt:lpstr>Perspective Projection in WebGL</vt:lpstr>
      <vt:lpstr>Perspective Normalization</vt:lpstr>
      <vt:lpstr>Perspective Matrices</vt:lpstr>
      <vt:lpstr>Generalization</vt:lpstr>
      <vt:lpstr>Picking a and b</vt:lpstr>
      <vt:lpstr>Projection and Hidden-Surface Removal</vt:lpstr>
      <vt:lpstr>WebGL Perspective</vt:lpstr>
      <vt:lpstr>Perspective Matrices from glMatrix</vt:lpstr>
      <vt:lpstr>Projection Matrices</vt:lpstr>
      <vt:lpstr>Chain of Transformations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93</cp:revision>
  <dcterms:created xsi:type="dcterms:W3CDTF">2017-05-11T14:02:37Z</dcterms:created>
  <dcterms:modified xsi:type="dcterms:W3CDTF">2019-09-18T02:49:54Z</dcterms:modified>
</cp:coreProperties>
</file>